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693400" cy="7562850"/>
  <p:notesSz cx="10693400" cy="7562850"/>
  <p:embeddedFontLst>
    <p:embeddedFont>
      <p:font typeface="Helvetica Neue" panose="020B0604020202020204" charset="0"/>
      <p:regular r:id="rId4"/>
      <p:bold r:id="rId5"/>
      <p:italic r:id="rId6"/>
      <p:boldItalic r:id="rId7"/>
    </p:embeddedFont>
    <p:embeddedFont>
      <p:font typeface="Poppins" panose="00000500000000000000" pitchFamily="2" charset="0"/>
      <p:regular r:id="rId8"/>
      <p:bold r:id="rId9"/>
      <p:italic r:id="rId10"/>
      <p:boldItalic r:id="rId11"/>
    </p:embeddedFont>
  </p:embeddedFontLst>
  <p:custDataLst>
    <p:tags r:id="rId12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7" roundtripDataSignature="AMtx7mi+RuRgjlO47aFKSVF9mRr3TLnl4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68C1F0-D9D3-4BA1-90EE-A586ADE86F98}" v="7" dt="2025-09-23T11:52:08.1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807" autoAdjust="0"/>
  </p:normalViewPr>
  <p:slideViewPr>
    <p:cSldViewPr snapToGrid="0">
      <p:cViewPr>
        <p:scale>
          <a:sx n="110" d="100"/>
          <a:sy n="110" d="100"/>
        </p:scale>
        <p:origin x="-312" y="-123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1" Type="http://schemas.openxmlformats.org/officeDocument/2006/relationships/tableStyles" Target="tableStyles.xml"/><Relationship Id="rId7" Type="http://schemas.openxmlformats.org/officeDocument/2006/relationships/font" Target="fonts/font4.fntdata"/><Relationship Id="rId12" Type="http://schemas.openxmlformats.org/officeDocument/2006/relationships/tags" Target="tags/tag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23" Type="http://schemas.microsoft.com/office/2015/10/relationships/revisionInfo" Target="revisionInfo.xml"/><Relationship Id="rId10" Type="http://schemas.openxmlformats.org/officeDocument/2006/relationships/font" Target="fonts/font7.fntdata"/><Relationship Id="rId19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ppy Patel" userId="b5e8033a423efe45" providerId="LiveId" clId="{3C11DF2B-6205-4A62-A65A-FE92BA997B68}"/>
    <pc:docChg chg="undo custSel modSld">
      <pc:chgData name="Poppy Patel" userId="b5e8033a423efe45" providerId="LiveId" clId="{3C11DF2B-6205-4A62-A65A-FE92BA997B68}" dt="2025-09-23T11:54:03.109" v="1062" actId="20577"/>
      <pc:docMkLst>
        <pc:docMk/>
      </pc:docMkLst>
      <pc:sldChg chg="modSp mod">
        <pc:chgData name="Poppy Patel" userId="b5e8033a423efe45" providerId="LiveId" clId="{3C11DF2B-6205-4A62-A65A-FE92BA997B68}" dt="2025-09-23T11:54:03.109" v="1062" actId="20577"/>
        <pc:sldMkLst>
          <pc:docMk/>
          <pc:sldMk cId="0" sldId="256"/>
        </pc:sldMkLst>
        <pc:spChg chg="mod">
          <ac:chgData name="Poppy Patel" userId="b5e8033a423efe45" providerId="LiveId" clId="{3C11DF2B-6205-4A62-A65A-FE92BA997B68}" dt="2025-09-23T11:52:58.381" v="947" actId="20577"/>
          <ac:spMkLst>
            <pc:docMk/>
            <pc:sldMk cId="0" sldId="256"/>
            <ac:spMk id="54" creationId="{00000000-0000-0000-0000-000000000000}"/>
          </ac:spMkLst>
        </pc:spChg>
        <pc:spChg chg="mod">
          <ac:chgData name="Poppy Patel" userId="b5e8033a423efe45" providerId="LiveId" clId="{3C11DF2B-6205-4A62-A65A-FE92BA997B68}" dt="2025-09-23T11:48:25.706" v="776" actId="1035"/>
          <ac:spMkLst>
            <pc:docMk/>
            <pc:sldMk cId="0" sldId="256"/>
            <ac:spMk id="68" creationId="{00000000-0000-0000-0000-000000000000}"/>
          </ac:spMkLst>
        </pc:spChg>
        <pc:spChg chg="mod">
          <ac:chgData name="Poppy Patel" userId="b5e8033a423efe45" providerId="LiveId" clId="{3C11DF2B-6205-4A62-A65A-FE92BA997B68}" dt="2025-09-23T11:54:03.109" v="1062" actId="20577"/>
          <ac:spMkLst>
            <pc:docMk/>
            <pc:sldMk cId="0" sldId="256"/>
            <ac:spMk id="70" creationId="{00000000-0000-0000-0000-000000000000}"/>
          </ac:spMkLst>
        </pc:spChg>
      </pc:sldChg>
    </pc:docChg>
  </pc:docChgLst>
  <pc:docChgLst>
    <pc:chgData name="Poppy Patel" userId="b5e8033a423efe45" providerId="LiveId" clId="{F8E7C2BB-8FD5-4D06-898C-838EF131F45C}"/>
    <pc:docChg chg="modSld">
      <pc:chgData name="Poppy Patel" userId="b5e8033a423efe45" providerId="LiveId" clId="{F8E7C2BB-8FD5-4D06-898C-838EF131F45C}" dt="2025-07-15T15:29:00.159" v="2" actId="113"/>
      <pc:docMkLst>
        <pc:docMk/>
      </pc:docMkLst>
      <pc:sldChg chg="modSp mod">
        <pc:chgData name="Poppy Patel" userId="b5e8033a423efe45" providerId="LiveId" clId="{F8E7C2BB-8FD5-4D06-898C-838EF131F45C}" dt="2025-07-15T15:29:00.159" v="2" actId="113"/>
        <pc:sldMkLst>
          <pc:docMk/>
          <pc:sldMk cId="0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82575" y="567200"/>
            <a:ext cx="7129275" cy="2836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 txBox="1">
            <a:spLocks noGrp="1"/>
          </p:cNvSpPr>
          <p:nvPr>
            <p:ph type="body" idx="1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1612" cy="28368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563299" y="465483"/>
            <a:ext cx="9566800" cy="834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ubTitle" idx="1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563299" y="465483"/>
            <a:ext cx="9566800" cy="834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563299" y="465483"/>
            <a:ext cx="9566800" cy="834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/>
          <p:nvPr/>
        </p:nvSpPr>
        <p:spPr>
          <a:xfrm>
            <a:off x="359994" y="1566011"/>
            <a:ext cx="3132455" cy="5634355"/>
          </a:xfrm>
          <a:custGeom>
            <a:avLst/>
            <a:gdLst/>
            <a:ahLst/>
            <a:cxnLst/>
            <a:rect l="l" t="t" r="r" b="b"/>
            <a:pathLst>
              <a:path w="3132454" h="5634355" extrusionOk="0">
                <a:moveTo>
                  <a:pt x="0" y="5633999"/>
                </a:moveTo>
                <a:lnTo>
                  <a:pt x="3131997" y="5633999"/>
                </a:lnTo>
                <a:lnTo>
                  <a:pt x="3131997" y="0"/>
                </a:lnTo>
                <a:lnTo>
                  <a:pt x="0" y="0"/>
                </a:lnTo>
                <a:lnTo>
                  <a:pt x="0" y="5633999"/>
                </a:lnTo>
                <a:close/>
              </a:path>
            </a:pathLst>
          </a:custGeom>
          <a:solidFill>
            <a:srgbClr val="EBEBE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7" name="Google Shape;7;p2"/>
          <p:cNvSpPr/>
          <p:nvPr/>
        </p:nvSpPr>
        <p:spPr>
          <a:xfrm>
            <a:off x="3714356" y="1745995"/>
            <a:ext cx="1190625" cy="1790064"/>
          </a:xfrm>
          <a:custGeom>
            <a:avLst/>
            <a:gdLst/>
            <a:ahLst/>
            <a:cxnLst/>
            <a:rect l="l" t="t" r="r" b="b"/>
            <a:pathLst>
              <a:path w="1190625" h="1790064" extrusionOk="0">
                <a:moveTo>
                  <a:pt x="0" y="1789518"/>
                </a:moveTo>
                <a:lnTo>
                  <a:pt x="1190345" y="1789518"/>
                </a:lnTo>
                <a:lnTo>
                  <a:pt x="1190345" y="0"/>
                </a:lnTo>
                <a:lnTo>
                  <a:pt x="0" y="0"/>
                </a:lnTo>
                <a:lnTo>
                  <a:pt x="0" y="1789518"/>
                </a:lnTo>
                <a:close/>
              </a:path>
            </a:pathLst>
          </a:custGeom>
          <a:noFill/>
          <a:ln w="9525" cap="flat" cmpd="sng">
            <a:solidFill>
              <a:srgbClr val="BCBE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8" name="Google Shape;8;p2"/>
          <p:cNvSpPr/>
          <p:nvPr/>
        </p:nvSpPr>
        <p:spPr>
          <a:xfrm>
            <a:off x="6424828" y="1749183"/>
            <a:ext cx="2540635" cy="1090930"/>
          </a:xfrm>
          <a:custGeom>
            <a:avLst/>
            <a:gdLst/>
            <a:ahLst/>
            <a:cxnLst/>
            <a:rect l="l" t="t" r="r" b="b"/>
            <a:pathLst>
              <a:path w="2540634" h="1090930" extrusionOk="0">
                <a:moveTo>
                  <a:pt x="0" y="1090701"/>
                </a:moveTo>
                <a:lnTo>
                  <a:pt x="2540342" y="1090701"/>
                </a:lnTo>
                <a:lnTo>
                  <a:pt x="2540342" y="0"/>
                </a:lnTo>
                <a:lnTo>
                  <a:pt x="0" y="0"/>
                </a:lnTo>
                <a:lnTo>
                  <a:pt x="0" y="1090701"/>
                </a:lnTo>
                <a:close/>
              </a:path>
            </a:pathLst>
          </a:custGeom>
          <a:noFill/>
          <a:ln w="9525" cap="flat" cmpd="sng">
            <a:solidFill>
              <a:srgbClr val="BCBE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9" name="Google Shape;9;p2"/>
          <p:cNvSpPr/>
          <p:nvPr/>
        </p:nvSpPr>
        <p:spPr>
          <a:xfrm>
            <a:off x="6433820" y="4199864"/>
            <a:ext cx="2531745" cy="2997835"/>
          </a:xfrm>
          <a:custGeom>
            <a:avLst/>
            <a:gdLst/>
            <a:ahLst/>
            <a:cxnLst/>
            <a:rect l="l" t="t" r="r" b="b"/>
            <a:pathLst>
              <a:path w="2531745" h="2997834" extrusionOk="0">
                <a:moveTo>
                  <a:pt x="0" y="2997276"/>
                </a:moveTo>
                <a:lnTo>
                  <a:pt x="2531351" y="2997276"/>
                </a:lnTo>
                <a:lnTo>
                  <a:pt x="2531351" y="0"/>
                </a:lnTo>
                <a:lnTo>
                  <a:pt x="0" y="0"/>
                </a:lnTo>
                <a:lnTo>
                  <a:pt x="0" y="2997276"/>
                </a:lnTo>
                <a:close/>
              </a:path>
            </a:pathLst>
          </a:custGeom>
          <a:noFill/>
          <a:ln w="9525" cap="flat" cmpd="sng">
            <a:solidFill>
              <a:srgbClr val="BCBE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0" name="Google Shape;10;p2"/>
          <p:cNvSpPr/>
          <p:nvPr/>
        </p:nvSpPr>
        <p:spPr>
          <a:xfrm>
            <a:off x="9135300" y="4367301"/>
            <a:ext cx="1190625" cy="2826385"/>
          </a:xfrm>
          <a:custGeom>
            <a:avLst/>
            <a:gdLst/>
            <a:ahLst/>
            <a:cxnLst/>
            <a:rect l="l" t="t" r="r" b="b"/>
            <a:pathLst>
              <a:path w="1190625" h="2826384" extrusionOk="0">
                <a:moveTo>
                  <a:pt x="0" y="2826359"/>
                </a:moveTo>
                <a:lnTo>
                  <a:pt x="1190345" y="2826359"/>
                </a:lnTo>
                <a:lnTo>
                  <a:pt x="1190345" y="0"/>
                </a:lnTo>
                <a:lnTo>
                  <a:pt x="0" y="0"/>
                </a:lnTo>
                <a:lnTo>
                  <a:pt x="0" y="2826359"/>
                </a:lnTo>
                <a:close/>
              </a:path>
            </a:pathLst>
          </a:custGeom>
          <a:noFill/>
          <a:ln w="9525" cap="flat" cmpd="sng">
            <a:solidFill>
              <a:srgbClr val="BCBE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1" name="Google Shape;11;p2"/>
          <p:cNvSpPr/>
          <p:nvPr/>
        </p:nvSpPr>
        <p:spPr>
          <a:xfrm>
            <a:off x="9135300" y="1749170"/>
            <a:ext cx="1190625" cy="2523490"/>
          </a:xfrm>
          <a:custGeom>
            <a:avLst/>
            <a:gdLst/>
            <a:ahLst/>
            <a:cxnLst/>
            <a:rect l="l" t="t" r="r" b="b"/>
            <a:pathLst>
              <a:path w="1190625" h="2523490" extrusionOk="0">
                <a:moveTo>
                  <a:pt x="0" y="2523236"/>
                </a:moveTo>
                <a:lnTo>
                  <a:pt x="1190345" y="2523236"/>
                </a:lnTo>
                <a:lnTo>
                  <a:pt x="1190345" y="0"/>
                </a:lnTo>
                <a:lnTo>
                  <a:pt x="0" y="0"/>
                </a:lnTo>
                <a:lnTo>
                  <a:pt x="0" y="2523236"/>
                </a:lnTo>
                <a:close/>
              </a:path>
            </a:pathLst>
          </a:custGeom>
          <a:noFill/>
          <a:ln w="9525" cap="flat" cmpd="sng">
            <a:solidFill>
              <a:srgbClr val="BCBE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2" name="Google Shape;12;p2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 extrusionOk="0">
                <a:moveTo>
                  <a:pt x="0" y="1206004"/>
                </a:moveTo>
                <a:lnTo>
                  <a:pt x="5715000" y="1206004"/>
                </a:lnTo>
                <a:lnTo>
                  <a:pt x="5715000" y="0"/>
                </a:lnTo>
                <a:lnTo>
                  <a:pt x="0" y="0"/>
                </a:lnTo>
                <a:lnTo>
                  <a:pt x="0" y="1206004"/>
                </a:lnTo>
                <a:close/>
              </a:path>
            </a:pathLst>
          </a:custGeom>
          <a:solidFill>
            <a:srgbClr val="EC585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563299" y="465483"/>
            <a:ext cx="9566800" cy="834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Lauc1CZlnck" TargetMode="External"/><Relationship Id="rId5" Type="http://schemas.openxmlformats.org/officeDocument/2006/relationships/hyperlink" Target="https://www.firstcareers.co.uk/careers/what-is-like-to-be-a-zoo-veterinarian/" TargetMode="External"/><Relationship Id="rId4" Type="http://schemas.openxmlformats.org/officeDocument/2006/relationships/hyperlink" Target="https://vimeo.com/14435462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"/>
          <p:cNvSpPr txBox="1">
            <a:spLocks noGrp="1"/>
          </p:cNvSpPr>
          <p:nvPr>
            <p:ph type="title"/>
          </p:nvPr>
        </p:nvSpPr>
        <p:spPr>
          <a:xfrm>
            <a:off x="563299" y="465483"/>
            <a:ext cx="4971415" cy="834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42225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Tech for the Environment</a:t>
            </a:r>
            <a:endParaRPr dirty="0"/>
          </a:p>
          <a:p>
            <a:pPr marL="12700" marR="5080" lvl="0" indent="0" algn="l" rtl="0">
              <a:lnSpc>
                <a:spcPct val="108300"/>
              </a:lnSpc>
              <a:spcBef>
                <a:spcPts val="409"/>
              </a:spcBef>
              <a:spcAft>
                <a:spcPts val="0"/>
              </a:spcAft>
              <a:buNone/>
            </a:pPr>
            <a:r>
              <a:rPr lang="en-US" sz="1000" dirty="0"/>
              <a:t>To understand how technology is used for the environment and broaden my knowledge of careers available in this field</a:t>
            </a:r>
            <a:endParaRPr sz="1000" dirty="0"/>
          </a:p>
        </p:txBody>
      </p:sp>
      <p:sp>
        <p:nvSpPr>
          <p:cNvPr id="51" name="Google Shape;51;p1"/>
          <p:cNvSpPr txBox="1"/>
          <p:nvPr/>
        </p:nvSpPr>
        <p:spPr>
          <a:xfrm>
            <a:off x="563299" y="1719097"/>
            <a:ext cx="2752725" cy="908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9525" rIns="0" bIns="0" anchor="t" anchorCtr="0">
            <a:spAutoFit/>
          </a:bodyPr>
          <a:lstStyle/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RESOURCES NEEDED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76200" marR="5080" lvl="0" indent="-63500" rtl="0">
              <a:lnSpc>
                <a:spcPct val="100000"/>
              </a:lnSpc>
              <a:spcBef>
                <a:spcPts val="29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Char char="•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Paper and pens for group notes/presentations (not needed if you would like the children to present electronically)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76200" marR="10795" lvl="0" indent="-63500" rtl="0">
              <a:lnSpc>
                <a:spcPct val="100000"/>
              </a:lnSpc>
              <a:spcBef>
                <a:spcPts val="30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Char char="•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Printouts of Smart Home Product Connectivity worksheets (may work better on A3 if working in groups)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76200" marR="0" lvl="0" indent="-64135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Char char="•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Printouts of the drone origami instructions homework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" name="Google Shape;52;p1"/>
          <p:cNvSpPr txBox="1"/>
          <p:nvPr/>
        </p:nvSpPr>
        <p:spPr>
          <a:xfrm>
            <a:off x="563299" y="2761411"/>
            <a:ext cx="1495425" cy="344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9525" rIns="0" bIns="0" anchor="t" anchorCtr="0">
            <a:spAutoFit/>
          </a:bodyPr>
          <a:lstStyle/>
          <a:p>
            <a:pPr marL="127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SUGGESTED TIME FOR LESSON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76200" marR="0" lvl="0" indent="-64135" rtl="0">
              <a:lnSpc>
                <a:spcPct val="100000"/>
              </a:lnSpc>
              <a:spcBef>
                <a:spcPts val="29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Char char="•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2 Hours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" name="Google Shape;53;p1"/>
          <p:cNvSpPr txBox="1"/>
          <p:nvPr/>
        </p:nvSpPr>
        <p:spPr>
          <a:xfrm>
            <a:off x="563299" y="3239033"/>
            <a:ext cx="1909445" cy="344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9525" rIns="0" bIns="0" anchor="t" anchorCtr="0">
            <a:spAutoFit/>
          </a:bodyPr>
          <a:lstStyle/>
          <a:p>
            <a:pPr marL="127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SUGGESTED VENUE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76200" marR="0" lvl="0" indent="-64135" rtl="0">
              <a:lnSpc>
                <a:spcPct val="100000"/>
              </a:lnSpc>
              <a:spcBef>
                <a:spcPts val="29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Char char="•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Computer Suite/Classroom with laptops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" name="Google Shape;54;p1"/>
          <p:cNvSpPr txBox="1"/>
          <p:nvPr/>
        </p:nvSpPr>
        <p:spPr>
          <a:xfrm>
            <a:off x="563299" y="3716654"/>
            <a:ext cx="2635250" cy="457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9525" rIns="0" bIns="0" anchor="t" anchorCtr="0">
            <a:spAutoFit/>
          </a:bodyPr>
          <a:lstStyle/>
          <a:p>
            <a:pPr marL="127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PREPARATION NEEDED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76200" marR="5080" lvl="0" indent="-63500" rtl="0">
              <a:lnSpc>
                <a:spcPct val="100000"/>
              </a:lnSpc>
              <a:spcBef>
                <a:spcPts val="29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Char char="•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Decide how you would like students to present their research and their green tech design challenge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5" name="Google Shape;55;p1"/>
          <p:cNvSpPr txBox="1"/>
          <p:nvPr/>
        </p:nvSpPr>
        <p:spPr>
          <a:xfrm>
            <a:off x="563299" y="4440554"/>
            <a:ext cx="2699385" cy="242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9525" rIns="0" bIns="0" anchor="t" anchorCtr="0">
            <a:spAutoFit/>
          </a:bodyPr>
          <a:lstStyle/>
          <a:p>
            <a:pPr marL="127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NATIONAL CURRICULUM LINKS</a:t>
            </a:r>
            <a:endParaRPr sz="800" dirty="0">
              <a:latin typeface="Poppins"/>
              <a:ea typeface="Poppins"/>
              <a:cs typeface="Poppins"/>
              <a:sym typeface="Poppins"/>
            </a:endParaRPr>
          </a:p>
          <a:p>
            <a:pPr marL="12700" marR="0" lvl="0" indent="0" rtl="0">
              <a:lnSpc>
                <a:spcPct val="100000"/>
              </a:lnSpc>
              <a:spcBef>
                <a:spcPts val="295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Computing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76200" marR="5080" lvl="0" indent="-63500" rtl="0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Char char="-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Pupils are responsible, competent, confident and creative users of information and communication technology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rtl="0">
              <a:lnSpc>
                <a:spcPct val="100000"/>
              </a:lnSpc>
              <a:spcBef>
                <a:spcPts val="305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Spoken English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76200" marR="210184" lvl="0" indent="-63500" rtl="0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Char char="-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Giving short speeches and presentations, expressing their own ideas and keeping to the point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Design and technology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76200" marR="0" lvl="0" indent="-63500" rtl="0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Char char="-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Investigate new and emerging technologies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76200" marR="0" lvl="0" indent="-63500" rtl="0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Char char="-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Understand developments in design and technology,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76200" marR="49530" lvl="0" indent="0" rtl="0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its impacts on individuals, society and the environment, and the responsibilities of designers, engineers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76200" marR="0" lvl="0" indent="0" rtl="0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and technologists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12700" marR="0" lvl="0" indent="0" rtl="0">
              <a:lnSpc>
                <a:spcPct val="100000"/>
              </a:lnSpc>
              <a:spcBef>
                <a:spcPts val="295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Geography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76200" marR="55244" lvl="0" indent="-63500" rtl="0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>
                <a:srgbClr val="231F20"/>
              </a:buClr>
              <a:buSzPts val="800"/>
              <a:buFont typeface="Helvetica Neue"/>
              <a:buChar char="-"/>
            </a:pPr>
            <a:r>
              <a:rPr lang="en-US" sz="8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Understand how human and physical processes interact to influence, and change landscapes, environments and the climate; and how human activity relies on effective functioning of natural systems</a:t>
            </a:r>
            <a:endParaRPr sz="8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6074994" y="359994"/>
            <a:ext cx="4257001" cy="120601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57" name="Google Shape;57;p1"/>
          <p:cNvSpPr txBox="1"/>
          <p:nvPr/>
        </p:nvSpPr>
        <p:spPr>
          <a:xfrm>
            <a:off x="3779999" y="2056515"/>
            <a:ext cx="1071880" cy="1428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75" rIns="0" bIns="0" anchor="t" anchorCtr="0">
            <a:spAutoFit/>
          </a:bodyPr>
          <a:lstStyle/>
          <a:p>
            <a:pPr marL="0" marR="26669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What issues are animals and the environment facing?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17780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What does sustainability mean? (10 min)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5080" lvl="0" indent="0" rtl="0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Display the pictures on the slide and encourage a class discussion around them. What problems, concerns and issues are the world’s environments and animals facing? What causes these issues?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36195" lvl="0" indent="0" rtl="0">
              <a:lnSpc>
                <a:spcPct val="90000"/>
              </a:lnSpc>
              <a:spcBef>
                <a:spcPts val="229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Watch the following video and </a:t>
            </a:r>
            <a:r>
              <a:rPr lang="en-US" sz="600" dirty="0" err="1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summarise</a:t>
            </a: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 with the class: </a:t>
            </a: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  <a:hlinkClick r:id="rId4"/>
              </a:rPr>
              <a:t>https://vimeo.com/144354623</a:t>
            </a:r>
            <a:endParaRPr lang="en-US" sz="600" dirty="0">
              <a:solidFill>
                <a:srgbClr val="231F20"/>
              </a:solidFill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0" lvl="0" indent="0" rtl="0">
              <a:lnSpc>
                <a:spcPct val="90000"/>
              </a:lnSpc>
              <a:spcBef>
                <a:spcPts val="19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What does sustainability mean?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"/>
          <p:cNvSpPr txBox="1"/>
          <p:nvPr/>
        </p:nvSpPr>
        <p:spPr>
          <a:xfrm>
            <a:off x="6490475" y="1744731"/>
            <a:ext cx="196215" cy="37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solidFill>
                  <a:srgbClr val="EC5850"/>
                </a:solidFill>
                <a:latin typeface="Poppins"/>
                <a:ea typeface="Poppins"/>
                <a:cs typeface="Poppins"/>
                <a:sym typeface="Poppins"/>
              </a:rPr>
              <a:t>6</a:t>
            </a:r>
            <a:endParaRPr sz="2300" dirty="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9" name="Google Shape;59;p1"/>
          <p:cNvSpPr txBox="1"/>
          <p:nvPr/>
        </p:nvSpPr>
        <p:spPr>
          <a:xfrm>
            <a:off x="6490477" y="2016053"/>
            <a:ext cx="2392045" cy="702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3175" rIns="0" bIns="0" anchor="t" anchorCtr="0">
            <a:sp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How is technology used in zoos and for animal research? (10 min)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161925" lvl="0" indent="0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Watch the following clip and use the information below the clip to discuss how technology is used in zoos and for animal research: </a:t>
            </a: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  <a:hlinkClick r:id="rId5"/>
              </a:rPr>
              <a:t>https://www.firstcareers.co.uk/careers/what-is-like-to-be-a-zoo-veterinarian/</a:t>
            </a:r>
            <a:endParaRPr lang="en-US" sz="600" dirty="0">
              <a:solidFill>
                <a:srgbClr val="231F20"/>
              </a:solidFill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71755" lvl="0" indent="0" rtl="0">
              <a:lnSpc>
                <a:spcPct val="90000"/>
              </a:lnSpc>
              <a:spcBef>
                <a:spcPts val="28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What does this job involve? Talk about how the students could have careers working with or creating this tech.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1" name="Google Shape;61;p1"/>
          <p:cNvSpPr txBox="1"/>
          <p:nvPr/>
        </p:nvSpPr>
        <p:spPr>
          <a:xfrm>
            <a:off x="6499476" y="4195406"/>
            <a:ext cx="201295" cy="37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solidFill>
                  <a:srgbClr val="EC5850"/>
                </a:solidFill>
                <a:latin typeface="Poppins"/>
                <a:ea typeface="Poppins"/>
                <a:cs typeface="Poppins"/>
                <a:sym typeface="Poppins"/>
              </a:rPr>
              <a:t>8</a:t>
            </a:r>
            <a:endParaRPr sz="23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6499476" y="4421289"/>
            <a:ext cx="2388870" cy="2780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3175" rIns="0" bIns="0" anchor="t" anchorCtr="0">
            <a:sp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            Technology in the home to help the environment (30 min)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111760" lvl="0" indent="0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Ask the students if they know what living in a ‘smart home’ means. Do they know the name of any smart home devices? Do they have any in their own homes?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100965" lvl="0" indent="0" rtl="0">
              <a:lnSpc>
                <a:spcPct val="90000"/>
              </a:lnSpc>
              <a:spcBef>
                <a:spcPts val="28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Watch the following video until </a:t>
            </a: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1min 58 sec </a:t>
            </a: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and recap the meaning of a smart home: </a:t>
            </a:r>
          </a:p>
          <a:p>
            <a:pPr marR="100965" lvl="0">
              <a:lnSpc>
                <a:spcPct val="90000"/>
              </a:lnSpc>
              <a:spcBef>
                <a:spcPts val="285"/>
              </a:spcBef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  <a:hlinkClick r:id="rId6"/>
              </a:rPr>
              <a:t>https://www.youtube.com/watch?v=Lauc1CZlnck</a:t>
            </a:r>
            <a:endParaRPr lang="en-US" sz="600" dirty="0">
              <a:solidFill>
                <a:srgbClr val="231F20"/>
              </a:solidFill>
              <a:latin typeface="+mn-lt"/>
              <a:ea typeface="Helvetica Neue"/>
              <a:cs typeface="Helvetica Neue"/>
              <a:sym typeface="Helvetica Neue"/>
            </a:endParaRPr>
          </a:p>
          <a:p>
            <a:pPr marR="100965" lvl="0">
              <a:lnSpc>
                <a:spcPct val="90000"/>
              </a:lnSpc>
              <a:spcBef>
                <a:spcPts val="285"/>
              </a:spcBef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Discuss the meaning of ‘Smart home’: A home equipped with lighting, heating, and electronic devices that can be controlled remotely by a smartphone or computer.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31750" lvl="0" indent="0" rtl="0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Play the above clip again from </a:t>
            </a: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2 mins 47 sec</a:t>
            </a: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 to </a:t>
            </a: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3min 6 sec</a:t>
            </a: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.</a:t>
            </a:r>
          </a:p>
          <a:p>
            <a:pPr marL="0" marR="31750" lvl="0" indent="0" rtl="0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 Discuss how having a smart home could actually benefit the environment, if the products are used in a certain way e.g. controlling the heating in a house or detecting lights left on.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151765" lvl="0" indent="0" rtl="0">
              <a:lnSpc>
                <a:spcPct val="90000"/>
              </a:lnSpc>
              <a:spcBef>
                <a:spcPts val="28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Give the students the worksheet with the pictures of 10 products/ features which they would find in and around a home.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64769" lvl="0" indent="0" rtl="0">
              <a:lnSpc>
                <a:spcPct val="90000"/>
              </a:lnSpc>
              <a:spcBef>
                <a:spcPts val="284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Tell the students that they are going to use their imaginations to think how the smart products could link to each other to benefit the environment/save energy. Talk through the example connectivity line which has an if-then statement i.e. IF I sit on the bed and move my feet off the carpet THEN the lights turn off or IF I programme my car sat nav to home THEN the heating turns on.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28575" lvl="0" indent="0" rtl="0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Discuss how these examples could save energy therefore helping the environment by reducing the pollution created to produce energy.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17780" lvl="0" indent="0" rtl="0">
              <a:lnSpc>
                <a:spcPct val="90000"/>
              </a:lnSpc>
              <a:spcBef>
                <a:spcPts val="28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Ask the students to work in pairs/small groups to draw if-then lines to show how the products could be controlled by or connected to each other to help save energy/benefit the environment.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0" lvl="0" indent="0" rtl="0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Ask for some examples from the group to share with the class.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3" name="Google Shape;63;p1"/>
          <p:cNvSpPr txBox="1"/>
          <p:nvPr/>
        </p:nvSpPr>
        <p:spPr>
          <a:xfrm>
            <a:off x="9200953" y="4380953"/>
            <a:ext cx="304800" cy="37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solidFill>
                  <a:srgbClr val="EC5850"/>
                </a:solidFill>
                <a:latin typeface="Poppins"/>
                <a:ea typeface="Poppins"/>
                <a:cs typeface="Poppins"/>
                <a:sym typeface="Poppins"/>
              </a:rPr>
              <a:t>10</a:t>
            </a:r>
            <a:endParaRPr sz="23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4" name="Google Shape;64;p1"/>
          <p:cNvSpPr txBox="1"/>
          <p:nvPr/>
        </p:nvSpPr>
        <p:spPr>
          <a:xfrm>
            <a:off x="9200953" y="4685753"/>
            <a:ext cx="1067434" cy="2332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7775" rIns="0" bIns="0" anchor="t" anchorCtr="0">
            <a:spAutoFit/>
          </a:bodyPr>
          <a:lstStyle/>
          <a:p>
            <a:pPr marL="0" marR="508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Homework and Further Learning Opportunities </a:t>
            </a:r>
            <a:b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</a:b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(5 min)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50165" lvl="0" indent="0" rtl="0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With the support of an adult at home, ask the students to follow the written instructions to create a paper origami drone.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47625" lvl="0" indent="0" rtl="0">
              <a:lnSpc>
                <a:spcPct val="90000"/>
              </a:lnSpc>
              <a:spcBef>
                <a:spcPts val="28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On the drone, research and record at least 2 ways drones are being used to help the environment.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12700" lvl="0" indent="0" rtl="0">
              <a:lnSpc>
                <a:spcPct val="90000"/>
              </a:lnSpc>
              <a:spcBef>
                <a:spcPts val="28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When the students bring their drones back into class, if you have a large space, they could throw them and collect someone else’s drone to read their research (or alternatively just swap momentarily in any other way in order to share ideas).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8890" lvl="0" indent="0" rtl="0">
              <a:lnSpc>
                <a:spcPct val="90000"/>
              </a:lnSpc>
              <a:spcBef>
                <a:spcPts val="28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For students who may find the origami activity too challenging, they could present their research in any other way.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5" name="Google Shape;65;p1"/>
          <p:cNvSpPr txBox="1"/>
          <p:nvPr/>
        </p:nvSpPr>
        <p:spPr>
          <a:xfrm>
            <a:off x="9200953" y="1747907"/>
            <a:ext cx="188595" cy="37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solidFill>
                  <a:srgbClr val="EC5850"/>
                </a:solidFill>
                <a:latin typeface="Poppins"/>
                <a:ea typeface="Poppins"/>
                <a:cs typeface="Poppins"/>
                <a:sym typeface="Poppins"/>
              </a:rPr>
              <a:t>9</a:t>
            </a:r>
            <a:endParaRPr sz="2300" dirty="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6" name="Google Shape;66;p1"/>
          <p:cNvSpPr txBox="1"/>
          <p:nvPr/>
        </p:nvSpPr>
        <p:spPr>
          <a:xfrm>
            <a:off x="9215787" y="2056515"/>
            <a:ext cx="1111939" cy="1823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Class Discussion (10 min)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76835" lvl="0" indent="0" rtl="0">
              <a:lnSpc>
                <a:spcPct val="90000"/>
              </a:lnSpc>
              <a:spcBef>
                <a:spcPts val="30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Recap and discuss how technology advancements have both positively and negatively affected the environment. Use the PPT slide to discuss whether the technology listed has had a positive or negative effect on the environment.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5080" lvl="0" indent="0" rtl="0">
              <a:lnSpc>
                <a:spcPct val="90000"/>
              </a:lnSpc>
              <a:spcBef>
                <a:spcPts val="28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This could be done as small groups first and then bring the class back together, or as a whole class activity.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10160" lvl="0" indent="0" rtl="0">
              <a:lnSpc>
                <a:spcPct val="90000"/>
              </a:lnSpc>
              <a:spcBef>
                <a:spcPts val="28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Recap all of the careers covered in the lesson and discuss if any of the students would like to pursue a job like that in the future. Did anything particularly interest them?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7" name="Google Shape;67;p1"/>
          <p:cNvSpPr txBox="1"/>
          <p:nvPr/>
        </p:nvSpPr>
        <p:spPr>
          <a:xfrm>
            <a:off x="3714356" y="5039055"/>
            <a:ext cx="2541905" cy="2107993"/>
          </a:xfrm>
          <a:prstGeom prst="rect">
            <a:avLst/>
          </a:prstGeom>
          <a:noFill/>
          <a:ln w="9525" cap="flat" cmpd="sng">
            <a:solidFill>
              <a:srgbClr val="BCBE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1250" rIns="0" bIns="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" name="Google Shape;68;p1"/>
          <p:cNvSpPr/>
          <p:nvPr/>
        </p:nvSpPr>
        <p:spPr>
          <a:xfrm>
            <a:off x="6425793" y="2893521"/>
            <a:ext cx="2540635" cy="1261376"/>
          </a:xfrm>
          <a:custGeom>
            <a:avLst/>
            <a:gdLst/>
            <a:ahLst/>
            <a:cxnLst/>
            <a:rect l="l" t="t" r="r" b="b"/>
            <a:pathLst>
              <a:path w="2540634" h="1166495" extrusionOk="0">
                <a:moveTo>
                  <a:pt x="0" y="1166304"/>
                </a:moveTo>
                <a:lnTo>
                  <a:pt x="2540342" y="1166304"/>
                </a:lnTo>
                <a:lnTo>
                  <a:pt x="2540342" y="0"/>
                </a:lnTo>
                <a:lnTo>
                  <a:pt x="0" y="0"/>
                </a:lnTo>
                <a:lnTo>
                  <a:pt x="0" y="1166304"/>
                </a:lnTo>
                <a:close/>
              </a:path>
            </a:pathLst>
          </a:custGeom>
          <a:noFill/>
          <a:ln w="9525" cap="flat" cmpd="sng">
            <a:solidFill>
              <a:srgbClr val="BCBE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69" name="Google Shape;69;p1"/>
          <p:cNvSpPr txBox="1"/>
          <p:nvPr/>
        </p:nvSpPr>
        <p:spPr>
          <a:xfrm>
            <a:off x="6504337" y="2929581"/>
            <a:ext cx="161925" cy="37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solidFill>
                  <a:srgbClr val="EC5850"/>
                </a:solidFill>
                <a:latin typeface="Poppins"/>
                <a:ea typeface="Poppins"/>
                <a:cs typeface="Poppins"/>
                <a:sym typeface="Poppins"/>
              </a:rPr>
              <a:t>7</a:t>
            </a:r>
            <a:endParaRPr sz="23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6465295" y="2933491"/>
            <a:ext cx="2398603" cy="1287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0625" rIns="0" bIns="0" anchor="t" anchorCtr="0">
            <a:sp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           Green Tech Design Challenge (15 min)</a:t>
            </a:r>
          </a:p>
          <a:p>
            <a:pPr lvl="0">
              <a:lnSpc>
                <a:spcPct val="90000"/>
              </a:lnSpc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           Share environmental problems on slide with students, they then   </a:t>
            </a:r>
          </a:p>
          <a:p>
            <a:pPr lvl="0">
              <a:lnSpc>
                <a:spcPct val="90000"/>
              </a:lnSpc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           work in pairs/small groups to design a </a:t>
            </a:r>
            <a:r>
              <a:rPr lang="en-US" sz="600" dirty="0">
                <a:latin typeface="+mn-lt"/>
              </a:rPr>
              <a:t>tech solution (i.e. a device, app or software) for one of these, or another environmental problem of their choice..</a:t>
            </a:r>
          </a:p>
          <a:p>
            <a:pPr lvl="0">
              <a:lnSpc>
                <a:spcPct val="90000"/>
              </a:lnSpc>
            </a:pPr>
            <a:r>
              <a:rPr lang="en-US" sz="600" dirty="0">
                <a:latin typeface="+mn-lt"/>
              </a:rPr>
              <a:t> In groups, sketch/design what it looks like, then label/ make notes on:</a:t>
            </a:r>
            <a:br>
              <a:rPr lang="en-US" sz="800" dirty="0"/>
            </a:br>
            <a:r>
              <a:rPr lang="en-US" sz="600" dirty="0"/>
              <a:t>• Key features</a:t>
            </a:r>
            <a:br>
              <a:rPr lang="en-US" sz="600" dirty="0"/>
            </a:br>
            <a:r>
              <a:rPr lang="en-US" sz="600" dirty="0"/>
              <a:t>• How would someone use it </a:t>
            </a:r>
          </a:p>
          <a:p>
            <a:pPr lvl="0">
              <a:lnSpc>
                <a:spcPct val="90000"/>
              </a:lnSpc>
            </a:pPr>
            <a:r>
              <a:rPr lang="en-US" sz="600" dirty="0"/>
              <a:t>• How does it help the environment</a:t>
            </a:r>
            <a:br>
              <a:rPr lang="en-US" sz="600" dirty="0"/>
            </a:br>
            <a:r>
              <a:rPr lang="en-US" sz="600" dirty="0"/>
              <a:t>• Possible issues</a:t>
            </a:r>
            <a:r>
              <a:rPr lang="en-US" sz="600" dirty="0">
                <a:latin typeface="+mn-lt"/>
              </a:rPr>
              <a:t> </a:t>
            </a:r>
          </a:p>
          <a:p>
            <a:pPr lvl="0">
              <a:lnSpc>
                <a:spcPct val="90000"/>
              </a:lnSpc>
            </a:pPr>
            <a:r>
              <a:rPr lang="en-US" sz="600" dirty="0">
                <a:latin typeface="+mn-lt"/>
              </a:rPr>
              <a:t>Students could sketch their tech on paper, or use a design or drawing tool on the computers depending on your preference and resources. </a:t>
            </a:r>
            <a:r>
              <a:rPr lang="en-US" sz="600" dirty="0"/>
              <a:t>Each pair/group then prepares a 30‑second pitch to present their tech solution to another pair/group.</a:t>
            </a:r>
            <a:endParaRPr lang="en-US" sz="600" dirty="0">
              <a:latin typeface="+mn-lt"/>
            </a:endParaRPr>
          </a:p>
          <a:p>
            <a:pPr lvl="0">
              <a:lnSpc>
                <a:spcPct val="90000"/>
              </a:lnSpc>
            </a:pP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1" name="Google Shape;71;p1"/>
          <p:cNvSpPr/>
          <p:nvPr/>
        </p:nvSpPr>
        <p:spPr>
          <a:xfrm>
            <a:off x="5064353" y="1745995"/>
            <a:ext cx="1190625" cy="1790064"/>
          </a:xfrm>
          <a:custGeom>
            <a:avLst/>
            <a:gdLst/>
            <a:ahLst/>
            <a:cxnLst/>
            <a:rect l="l" t="t" r="r" b="b"/>
            <a:pathLst>
              <a:path w="1190625" h="1790064" extrusionOk="0">
                <a:moveTo>
                  <a:pt x="0" y="1789518"/>
                </a:moveTo>
                <a:lnTo>
                  <a:pt x="1190345" y="1789518"/>
                </a:lnTo>
                <a:lnTo>
                  <a:pt x="1190345" y="0"/>
                </a:lnTo>
                <a:lnTo>
                  <a:pt x="0" y="0"/>
                </a:lnTo>
                <a:lnTo>
                  <a:pt x="0" y="1789518"/>
                </a:lnTo>
                <a:close/>
              </a:path>
            </a:pathLst>
          </a:custGeom>
          <a:noFill/>
          <a:ln w="9525" cap="flat" cmpd="sng">
            <a:solidFill>
              <a:srgbClr val="BCBE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72" name="Google Shape;72;p1"/>
          <p:cNvSpPr txBox="1"/>
          <p:nvPr/>
        </p:nvSpPr>
        <p:spPr>
          <a:xfrm>
            <a:off x="3779999" y="1754257"/>
            <a:ext cx="273841" cy="37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solidFill>
                  <a:srgbClr val="EC5850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sz="2300" dirty="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3" name="Google Shape;73;p1"/>
          <p:cNvSpPr txBox="1"/>
          <p:nvPr/>
        </p:nvSpPr>
        <p:spPr>
          <a:xfrm>
            <a:off x="5130000" y="2057787"/>
            <a:ext cx="1052195" cy="1284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400" rIns="0" bIns="0" anchor="t" anchorCtr="0">
            <a:spAutoFit/>
          </a:bodyPr>
          <a:lstStyle/>
          <a:p>
            <a:pPr marL="0" marR="147955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How is Tech used for the Environment? (5 min)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191135" lvl="0" indent="0" rtl="0">
              <a:lnSpc>
                <a:spcPct val="90000"/>
              </a:lnSpc>
              <a:spcBef>
                <a:spcPts val="229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Discuss the examples on the PPT.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44450" lvl="0" indent="0" rtl="0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Can the students think of any other examples?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5080" lvl="0" indent="0" rtl="0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How have advancements in technology negatively affected the environment?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59689" lvl="0" indent="0" rtl="0">
              <a:lnSpc>
                <a:spcPct val="90000"/>
              </a:lnSpc>
              <a:spcBef>
                <a:spcPts val="209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Do the students know of ways in which technology is used to preserve and protect the environment? i.e. renewable energy.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4" name="Google Shape;74;p1"/>
          <p:cNvSpPr/>
          <p:nvPr/>
        </p:nvSpPr>
        <p:spPr>
          <a:xfrm>
            <a:off x="3714356" y="3636009"/>
            <a:ext cx="1190625" cy="1303655"/>
          </a:xfrm>
          <a:custGeom>
            <a:avLst/>
            <a:gdLst/>
            <a:ahLst/>
            <a:cxnLst/>
            <a:rect l="l" t="t" r="r" b="b"/>
            <a:pathLst>
              <a:path w="1190625" h="1303654" extrusionOk="0">
                <a:moveTo>
                  <a:pt x="0" y="1303515"/>
                </a:moveTo>
                <a:lnTo>
                  <a:pt x="1190345" y="1303515"/>
                </a:lnTo>
                <a:lnTo>
                  <a:pt x="1190345" y="0"/>
                </a:lnTo>
                <a:lnTo>
                  <a:pt x="0" y="0"/>
                </a:lnTo>
                <a:lnTo>
                  <a:pt x="0" y="1303515"/>
                </a:lnTo>
                <a:close/>
              </a:path>
            </a:pathLst>
          </a:custGeom>
          <a:noFill/>
          <a:ln w="9525" cap="flat" cmpd="sng">
            <a:solidFill>
              <a:srgbClr val="BCBE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75" name="Google Shape;75;p1"/>
          <p:cNvSpPr txBox="1"/>
          <p:nvPr/>
        </p:nvSpPr>
        <p:spPr>
          <a:xfrm>
            <a:off x="3779999" y="3644257"/>
            <a:ext cx="189865" cy="37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solidFill>
                  <a:srgbClr val="EC5850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sz="2300" dirty="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3779999" y="3946517"/>
            <a:ext cx="1071880" cy="654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75" rIns="0" bIns="0" anchor="t" anchorCtr="0">
            <a:spAutoFit/>
          </a:bodyPr>
          <a:lstStyle/>
          <a:p>
            <a:pPr marL="0" marR="1651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What careers could you aspire to have in Tech used for the Environment? (5 min)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5080" lvl="0" indent="0" rtl="0">
              <a:lnSpc>
                <a:spcPct val="90000"/>
              </a:lnSpc>
              <a:spcBef>
                <a:spcPts val="21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Discuss the examples on the PPT. </a:t>
            </a:r>
          </a:p>
          <a:p>
            <a:pPr marL="0" marR="5080" lvl="0" indent="0" rtl="0">
              <a:lnSpc>
                <a:spcPct val="90000"/>
              </a:lnSpc>
              <a:spcBef>
                <a:spcPts val="21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Do any of these careers appeal to the students and why?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5064353" y="3636009"/>
            <a:ext cx="1190625" cy="1303655"/>
          </a:xfrm>
          <a:custGeom>
            <a:avLst/>
            <a:gdLst/>
            <a:ahLst/>
            <a:cxnLst/>
            <a:rect l="l" t="t" r="r" b="b"/>
            <a:pathLst>
              <a:path w="1190625" h="1303654" extrusionOk="0">
                <a:moveTo>
                  <a:pt x="0" y="1303515"/>
                </a:moveTo>
                <a:lnTo>
                  <a:pt x="1190345" y="1303515"/>
                </a:lnTo>
                <a:lnTo>
                  <a:pt x="1190345" y="0"/>
                </a:lnTo>
                <a:lnTo>
                  <a:pt x="0" y="0"/>
                </a:lnTo>
                <a:lnTo>
                  <a:pt x="0" y="1303515"/>
                </a:lnTo>
                <a:close/>
              </a:path>
            </a:pathLst>
          </a:custGeom>
          <a:noFill/>
          <a:ln w="9525" cap="flat" cmpd="sng">
            <a:solidFill>
              <a:srgbClr val="BCBE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78" name="Google Shape;78;p1"/>
          <p:cNvSpPr txBox="1"/>
          <p:nvPr/>
        </p:nvSpPr>
        <p:spPr>
          <a:xfrm>
            <a:off x="5130000" y="3644257"/>
            <a:ext cx="209550" cy="37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solidFill>
                  <a:srgbClr val="EC5850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  <a:endParaRPr sz="23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9" name="Google Shape;79;p1"/>
          <p:cNvSpPr txBox="1"/>
          <p:nvPr/>
        </p:nvSpPr>
        <p:spPr>
          <a:xfrm>
            <a:off x="5130000" y="3949057"/>
            <a:ext cx="1002030" cy="759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7775" rIns="0" bIns="0" anchor="t" anchorCtr="0">
            <a:spAutoFit/>
          </a:bodyPr>
          <a:lstStyle/>
          <a:p>
            <a:pPr marL="0" marR="508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Watch the role model video (5 min)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0" marR="71120" lvl="0" indent="0" rtl="0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After watching, discuss the role model’s career path:</a:t>
            </a:r>
            <a:endParaRPr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50800" indent="-50800">
              <a:lnSpc>
                <a:spcPct val="90000"/>
              </a:lnSpc>
              <a:spcBef>
                <a:spcPts val="225"/>
              </a:spcBef>
              <a:buClr>
                <a:srgbClr val="231F20"/>
              </a:buClr>
              <a:buSzPts val="600"/>
              <a:buFont typeface="Helvetica Neue"/>
              <a:buChar char="-"/>
            </a:pPr>
            <a:r>
              <a:rPr lang="en-US" sz="600" dirty="0">
                <a:solidFill>
                  <a:srgbClr val="231F20"/>
                </a:solidFill>
                <a:latin typeface="+mn-lt"/>
                <a:sym typeface="Helvetica Neue"/>
              </a:rPr>
              <a:t>What led them into a technology career?</a:t>
            </a:r>
            <a:endParaRPr sz="600" dirty="0">
              <a:solidFill>
                <a:srgbClr val="231F20"/>
              </a:solidFill>
              <a:latin typeface="+mn-lt"/>
              <a:sym typeface="Helvetica Neue"/>
            </a:endParaRPr>
          </a:p>
          <a:p>
            <a:pPr marL="50800" indent="-50800">
              <a:lnSpc>
                <a:spcPct val="90000"/>
              </a:lnSpc>
              <a:spcBef>
                <a:spcPts val="225"/>
              </a:spcBef>
              <a:buClr>
                <a:srgbClr val="231F20"/>
              </a:buClr>
              <a:buSzPts val="600"/>
              <a:buFont typeface="Helvetica Neue"/>
              <a:buChar char="-"/>
            </a:pPr>
            <a:r>
              <a:rPr lang="en-US" sz="600" dirty="0">
                <a:solidFill>
                  <a:srgbClr val="231F20"/>
                </a:solidFill>
                <a:latin typeface="+mn-lt"/>
                <a:sym typeface="Helvetica Neue"/>
              </a:rPr>
              <a:t>What do they enjoy about their career?</a:t>
            </a:r>
            <a:endParaRPr sz="600" dirty="0">
              <a:solidFill>
                <a:srgbClr val="231F20"/>
              </a:solidFill>
              <a:latin typeface="+mn-lt"/>
              <a:sym typeface="Helvetica Neue"/>
            </a:endParaRPr>
          </a:p>
        </p:txBody>
      </p:sp>
      <p:sp>
        <p:nvSpPr>
          <p:cNvPr id="33" name="Google Shape;75;p1">
            <a:extLst>
              <a:ext uri="{FF2B5EF4-FFF2-40B4-BE49-F238E27FC236}">
                <a16:creationId xmlns:a16="http://schemas.microsoft.com/office/drawing/2014/main" id="{BE681FF0-176D-4C44-AE1B-70B6EB7B9DA1}"/>
              </a:ext>
            </a:extLst>
          </p:cNvPr>
          <p:cNvSpPr txBox="1"/>
          <p:nvPr/>
        </p:nvSpPr>
        <p:spPr>
          <a:xfrm>
            <a:off x="3779999" y="5050147"/>
            <a:ext cx="189865" cy="37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solidFill>
                  <a:srgbClr val="EC5850"/>
                </a:solidFill>
                <a:latin typeface="Poppins"/>
                <a:ea typeface="Poppins"/>
                <a:cs typeface="Poppins"/>
                <a:sym typeface="Poppins"/>
              </a:rPr>
              <a:t>5</a:t>
            </a:r>
            <a:endParaRPr sz="2300" dirty="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" name="Google Shape;76;p1">
            <a:extLst>
              <a:ext uri="{FF2B5EF4-FFF2-40B4-BE49-F238E27FC236}">
                <a16:creationId xmlns:a16="http://schemas.microsoft.com/office/drawing/2014/main" id="{1CCA4BD3-95CF-4DAC-8F48-8104CBB3056C}"/>
              </a:ext>
            </a:extLst>
          </p:cNvPr>
          <p:cNvSpPr txBox="1"/>
          <p:nvPr/>
        </p:nvSpPr>
        <p:spPr>
          <a:xfrm>
            <a:off x="3779998" y="5352407"/>
            <a:ext cx="2474979" cy="1645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75" rIns="0" bIns="0" anchor="t" anchorCtr="0">
            <a:spAutoFit/>
          </a:bodyPr>
          <a:lstStyle/>
          <a:p>
            <a:pPr marR="112395"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b="1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Using tech to track, monitor and protect animals (30 min) </a:t>
            </a:r>
          </a:p>
          <a:p>
            <a:pPr marR="71120">
              <a:lnSpc>
                <a:spcPct val="90000"/>
              </a:lnSpc>
              <a:spcBef>
                <a:spcPts val="225"/>
              </a:spcBef>
            </a:pPr>
            <a:r>
              <a:rPr lang="en-GB" sz="600" dirty="0">
                <a:solidFill>
                  <a:srgbClr val="231F20"/>
                </a:solidFill>
                <a:latin typeface="+mn-lt"/>
                <a:sym typeface="Helvetica Neue"/>
              </a:rPr>
              <a:t>Discuss what the word ‘endangered’ means. Why do we need to protect endangered animals? How do humans affect animal habitats?</a:t>
            </a:r>
          </a:p>
          <a:p>
            <a:pPr marR="170180" lvl="0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None/>
            </a:pPr>
            <a:r>
              <a:rPr lang="en-GB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Split the students into 6 groups. Give each group a question to research and present back to the class. This could be a PowerPoint slide, short video clip, paper or verbal presentation:</a:t>
            </a:r>
            <a:endParaRPr lang="en-GB"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L="50800" indent="-50800">
              <a:lnSpc>
                <a:spcPct val="90000"/>
              </a:lnSpc>
              <a:spcBef>
                <a:spcPts val="225"/>
              </a:spcBef>
              <a:buClr>
                <a:srgbClr val="231F20"/>
              </a:buClr>
              <a:buSzPts val="600"/>
              <a:buFont typeface="Helvetica Neue"/>
              <a:buChar char="-"/>
            </a:pPr>
            <a:r>
              <a:rPr lang="en-GB" sz="600" dirty="0">
                <a:solidFill>
                  <a:srgbClr val="231F20"/>
                </a:solidFill>
                <a:latin typeface="+mn-lt"/>
                <a:sym typeface="Helvetica Neue"/>
              </a:rPr>
              <a:t>Why do scientists study penguin poo from space?</a:t>
            </a:r>
          </a:p>
          <a:p>
            <a:pPr marL="50800" indent="-50800">
              <a:lnSpc>
                <a:spcPct val="90000"/>
              </a:lnSpc>
              <a:buClr>
                <a:srgbClr val="231F20"/>
              </a:buClr>
              <a:buSzPts val="600"/>
              <a:buFont typeface="Helvetica Neue"/>
              <a:buChar char="-"/>
            </a:pPr>
            <a:r>
              <a:rPr lang="en-GB" sz="600" dirty="0">
                <a:solidFill>
                  <a:srgbClr val="231F20"/>
                </a:solidFill>
                <a:latin typeface="+mn-lt"/>
                <a:sym typeface="Helvetica Neue"/>
              </a:rPr>
              <a:t>What are smart collars and how are they used to protect and monitor endangered/vulnerable animals?</a:t>
            </a:r>
          </a:p>
          <a:p>
            <a:pPr marL="50800" indent="-50800">
              <a:lnSpc>
                <a:spcPct val="90000"/>
              </a:lnSpc>
              <a:buClr>
                <a:srgbClr val="231F20"/>
              </a:buClr>
              <a:buSzPts val="600"/>
              <a:buFont typeface="Helvetica Neue"/>
              <a:buChar char="-"/>
            </a:pPr>
            <a:r>
              <a:rPr lang="en-GB" sz="600" dirty="0">
                <a:solidFill>
                  <a:srgbClr val="231F20"/>
                </a:solidFill>
                <a:latin typeface="+mn-lt"/>
                <a:sym typeface="Helvetica Neue"/>
              </a:rPr>
              <a:t>What are SMART hooks and how are they helping to protect sharks?</a:t>
            </a:r>
          </a:p>
          <a:p>
            <a:pPr marL="50800" indent="-50800">
              <a:lnSpc>
                <a:spcPct val="90000"/>
              </a:lnSpc>
              <a:buClr>
                <a:srgbClr val="231F20"/>
              </a:buClr>
              <a:buSzPts val="600"/>
              <a:buFont typeface="Helvetica Neue"/>
              <a:buChar char="-"/>
            </a:pPr>
            <a:r>
              <a:rPr lang="en-GB" sz="600" dirty="0">
                <a:solidFill>
                  <a:srgbClr val="231F20"/>
                </a:solidFill>
                <a:latin typeface="+mn-lt"/>
                <a:sym typeface="Helvetica Neue"/>
              </a:rPr>
              <a:t>How are text messages helping to save elephants?</a:t>
            </a:r>
          </a:p>
          <a:p>
            <a:pPr marL="50800" indent="-50800">
              <a:lnSpc>
                <a:spcPct val="90000"/>
              </a:lnSpc>
              <a:buClr>
                <a:srgbClr val="231F20"/>
              </a:buClr>
              <a:buSzPts val="600"/>
              <a:buFont typeface="Helvetica Neue"/>
              <a:buChar char="-"/>
            </a:pPr>
            <a:r>
              <a:rPr lang="en-GB" sz="600" dirty="0">
                <a:solidFill>
                  <a:srgbClr val="231F20"/>
                </a:solidFill>
                <a:latin typeface="+mn-lt"/>
                <a:sym typeface="Helvetica Neue"/>
              </a:rPr>
              <a:t>How are drones used to help monitor endangered animals?</a:t>
            </a:r>
          </a:p>
          <a:p>
            <a:pPr marL="50800" indent="-50800">
              <a:lnSpc>
                <a:spcPct val="90000"/>
              </a:lnSpc>
              <a:buClr>
                <a:srgbClr val="231F20"/>
              </a:buClr>
              <a:buSzPts val="600"/>
              <a:buFont typeface="Helvetica Neue"/>
              <a:buChar char="-"/>
            </a:pPr>
            <a:r>
              <a:rPr lang="en-GB" sz="600" dirty="0">
                <a:solidFill>
                  <a:srgbClr val="231F20"/>
                </a:solidFill>
                <a:latin typeface="+mn-lt"/>
                <a:sym typeface="Helvetica Neue"/>
              </a:rPr>
              <a:t>What is Project AWARE and how is it helping protect the ocean environment and sea life?</a:t>
            </a:r>
          </a:p>
          <a:p>
            <a:pPr marR="0" lvl="0" rtl="0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None/>
            </a:pPr>
            <a:r>
              <a:rPr lang="en-GB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Give the students time to present their findings to the rest of the class.</a:t>
            </a:r>
            <a:endParaRPr lang="en-GB" sz="600" dirty="0">
              <a:latin typeface="+mn-lt"/>
              <a:ea typeface="Helvetica Neue"/>
              <a:cs typeface="Helvetica Neue"/>
              <a:sym typeface="Helvetica Neue"/>
            </a:endParaRPr>
          </a:p>
          <a:p>
            <a:pPr marR="266700" lvl="0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None/>
            </a:pPr>
            <a:r>
              <a:rPr lang="en-GB" sz="600" dirty="0">
                <a:solidFill>
                  <a:srgbClr val="231F20"/>
                </a:solidFill>
                <a:latin typeface="+mn-lt"/>
                <a:ea typeface="Helvetica Neue"/>
                <a:cs typeface="Helvetica Neue"/>
                <a:sym typeface="Helvetica Neue"/>
              </a:rPr>
              <a:t>Ask the students if any of them would be interested working with technology like this or designing technology which helps track, monitor and protect animals.</a:t>
            </a:r>
            <a:endParaRPr lang="en-GB" sz="600" dirty="0"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5" name="Google Shape;58;p1">
            <a:extLst>
              <a:ext uri="{FF2B5EF4-FFF2-40B4-BE49-F238E27FC236}">
                <a16:creationId xmlns:a16="http://schemas.microsoft.com/office/drawing/2014/main" id="{844E0B16-7D71-4FFB-88AD-E0EE10F9EF62}"/>
              </a:ext>
            </a:extLst>
          </p:cNvPr>
          <p:cNvSpPr txBox="1"/>
          <p:nvPr/>
        </p:nvSpPr>
        <p:spPr>
          <a:xfrm>
            <a:off x="5130000" y="1744731"/>
            <a:ext cx="196215" cy="37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solidFill>
                  <a:srgbClr val="EC5850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sz="2300" dirty="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FCDA4C-20FB-5BE3-41A0-C9E8D27528FB}"/>
              </a:ext>
            </a:extLst>
          </p:cNvPr>
          <p:cNvSpPr txBox="1"/>
          <p:nvPr/>
        </p:nvSpPr>
        <p:spPr>
          <a:xfrm>
            <a:off x="8718224" y="1555592"/>
            <a:ext cx="1745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800" b="0" i="0" u="none" strike="noStrike" cap="none" dirty="0">
                <a:latin typeface="Poppins" pitchFamily="2" charset="77"/>
                <a:ea typeface="Lora"/>
                <a:cs typeface="Poppins" pitchFamily="2" charset="77"/>
                <a:sym typeface="Lora"/>
              </a:rPr>
              <a:t>© Tech She Can 2022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1393</Words>
  <Application>Microsoft Office PowerPoint</Application>
  <PresentationFormat>Custom</PresentationFormat>
  <Paragraphs>93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Arial</vt:lpstr>
      <vt:lpstr>Poppins</vt:lpstr>
      <vt:lpstr>Helvetica Neue</vt:lpstr>
      <vt:lpstr>Office Theme</vt:lpstr>
      <vt:lpstr>Tech for the Environment To understand how technology is used for the environment and broaden my knowledge of careers available in this field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the Environment To understand how technology is used for the environment and broaden my knowledge of careers available in this field</dc:title>
  <dc:creator>Poppy Patel</dc:creator>
  <cp:lastModifiedBy>Poppy Patel</cp:lastModifiedBy>
  <cp:revision>5</cp:revision>
  <dcterms:created xsi:type="dcterms:W3CDTF">2019-11-26T10:52:27Z</dcterms:created>
  <dcterms:modified xsi:type="dcterms:W3CDTF">2025-09-23T11:54:10Z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2019-11-26T00:00:00Z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2019-11-26T00:00:00Z</vt:filetime>
  </property>
</Properties>
</file>